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6" r:id="rId3"/>
    <p:sldId id="277" r:id="rId4"/>
    <p:sldId id="278" r:id="rId5"/>
    <p:sldId id="285" r:id="rId6"/>
    <p:sldId id="281" r:id="rId7"/>
    <p:sldId id="282" r:id="rId8"/>
    <p:sldId id="337" r:id="rId9"/>
    <p:sldId id="280" r:id="rId10"/>
    <p:sldId id="312" r:id="rId11"/>
    <p:sldId id="288" r:id="rId12"/>
    <p:sldId id="308" r:id="rId13"/>
    <p:sldId id="313" r:id="rId14"/>
    <p:sldId id="333" r:id="rId15"/>
    <p:sldId id="331" r:id="rId16"/>
    <p:sldId id="334" r:id="rId17"/>
    <p:sldId id="335" r:id="rId18"/>
    <p:sldId id="286" r:id="rId19"/>
    <p:sldId id="318" r:id="rId20"/>
    <p:sldId id="322" r:id="rId21"/>
    <p:sldId id="324" r:id="rId22"/>
    <p:sldId id="327" r:id="rId23"/>
    <p:sldId id="329" r:id="rId24"/>
    <p:sldId id="319" r:id="rId25"/>
    <p:sldId id="320" r:id="rId26"/>
    <p:sldId id="325" r:id="rId27"/>
    <p:sldId id="332"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85196" autoAdjust="0"/>
  </p:normalViewPr>
  <p:slideViewPr>
    <p:cSldViewPr>
      <p:cViewPr varScale="1">
        <p:scale>
          <a:sx n="75" d="100"/>
          <a:sy n="75" d="100"/>
        </p:scale>
        <p:origin x="1218" y="60"/>
      </p:cViewPr>
      <p:guideLst>
        <p:guide orient="horz" pos="2160"/>
        <p:guide pos="2880"/>
      </p:guideLst>
    </p:cSldViewPr>
  </p:slideViewPr>
  <p:notesTextViewPr>
    <p:cViewPr>
      <p:scale>
        <a:sx n="1" d="1"/>
        <a:sy n="1" d="1"/>
      </p:scale>
      <p:origin x="0" y="-414"/>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3/7/2016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Validating and assessing the uncertainty of a model is just as, if not more important, than generating the model itself. Validation quantifies the model's ability to explain variance in the data while uncertainty quantifies the confidence of model prediction. Uncertainty and validation assessments enable the end user to better understand model error, the nature and distribution of the input data, and the overall accuracy and spatial applicability of the model.</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a:t>
            </a:fld>
            <a:endParaRPr lang="en-US"/>
          </a:p>
        </p:txBody>
      </p:sp>
    </p:spTree>
    <p:extLst>
      <p:ext uri="{BB962C8B-B14F-4D97-AF65-F5344CB8AC3E}">
        <p14:creationId xmlns:p14="http://schemas.microsoft.com/office/powerpoint/2010/main" val="29489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16</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9106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p>
          <a:p>
            <a:r>
              <a:rPr lang="en-US" sz="1200" kern="1200" dirty="0" smtClean="0">
                <a:solidFill>
                  <a:schemeClr val="tx1"/>
                </a:solidFill>
                <a:effectLst/>
                <a:latin typeface="+mn-lt"/>
                <a:ea typeface="+mn-ea"/>
                <a:cs typeface="+mn-cs"/>
              </a:rPr>
              <a:t>+ Select a number of samples (Randomly or from known distribution).</a:t>
            </a:r>
          </a:p>
          <a:p>
            <a:r>
              <a:rPr lang="en-US" sz="1200" kern="1200" dirty="0" smtClean="0">
                <a:solidFill>
                  <a:schemeClr val="tx1"/>
                </a:solidFill>
                <a:effectLst/>
                <a:latin typeface="+mn-lt"/>
                <a:ea typeface="+mn-ea"/>
                <a:cs typeface="+mn-cs"/>
              </a:rPr>
              <a:t>  + Develop the model</a:t>
            </a:r>
          </a:p>
          <a:p>
            <a:r>
              <a:rPr lang="en-US" sz="1200" kern="1200" dirty="0" smtClean="0">
                <a:solidFill>
                  <a:schemeClr val="tx1"/>
                </a:solidFill>
                <a:effectLst/>
                <a:latin typeface="+mn-lt"/>
                <a:ea typeface="+mn-ea"/>
                <a:cs typeface="+mn-cs"/>
              </a:rPr>
              <a:t>  + Estimate model accuracy on unselected samples</a:t>
            </a:r>
          </a:p>
          <a:p>
            <a:r>
              <a:rPr lang="en-US" sz="1200" kern="1200" dirty="0" smtClean="0">
                <a:solidFill>
                  <a:schemeClr val="tx1"/>
                </a:solidFill>
                <a:effectLst/>
                <a:latin typeface="+mn-lt"/>
                <a:ea typeface="+mn-ea"/>
                <a:cs typeface="+mn-cs"/>
              </a:rPr>
              <a:t>  + Repeat the process (with independent sample) a large number of times, 500 - 5,000. </a:t>
            </a:r>
          </a:p>
          <a:p>
            <a:r>
              <a:rPr lang="en-US" sz="1200" kern="1200" dirty="0" smtClean="0">
                <a:solidFill>
                  <a:schemeClr val="tx1"/>
                </a:solidFill>
                <a:effectLst/>
                <a:latin typeface="+mn-lt"/>
                <a:ea typeface="+mn-ea"/>
                <a:cs typeface="+mn-cs"/>
              </a:rPr>
              <a:t>  + The expected model accuracy is then the mean of the estimates. </a:t>
            </a:r>
            <a:endParaRPr lang="en-GB" altLang="en-US" dirty="0"/>
          </a:p>
        </p:txBody>
      </p:sp>
    </p:spTree>
    <p:extLst>
      <p:ext uri="{BB962C8B-B14F-4D97-AF65-F5344CB8AC3E}">
        <p14:creationId xmlns:p14="http://schemas.microsoft.com/office/powerpoint/2010/main" val="34036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20</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21</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332063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33822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Developed</a:t>
            </a:r>
            <a:r>
              <a:rPr lang="en-US" baseline="0" dirty="0" smtClean="0"/>
              <a:t> a GIS database of raster layers to try and model where </a:t>
            </a:r>
            <a:r>
              <a:rPr lang="en-US" baseline="0" dirty="0" err="1" smtClean="0"/>
              <a:t>spodic</a:t>
            </a:r>
            <a:r>
              <a:rPr lang="en-US" baseline="0" dirty="0" smtClean="0"/>
              <a:t> morphology is found.</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39449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4B6DF01-BD0A-4C66-A064-3E3C7A4D4B0A}" type="slidenum">
              <a:rPr lang="en-US" smtClean="0"/>
              <a:pPr/>
              <a:t>3</a:t>
            </a:fld>
            <a:endParaRPr lang="en-US"/>
          </a:p>
        </p:txBody>
      </p:sp>
    </p:spTree>
    <p:extLst>
      <p:ext uri="{BB962C8B-B14F-4D97-AF65-F5344CB8AC3E}">
        <p14:creationId xmlns:p14="http://schemas.microsoft.com/office/powerpoint/2010/main" val="8702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8</a:t>
            </a:fld>
            <a:endParaRPr lang="en-US"/>
          </a:p>
        </p:txBody>
      </p:sp>
    </p:spTree>
    <p:extLst>
      <p:ext uri="{BB962C8B-B14F-4D97-AF65-F5344CB8AC3E}">
        <p14:creationId xmlns:p14="http://schemas.microsoft.com/office/powerpoint/2010/main" val="201281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17624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10</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smtClean="0"/>
              <a:t>It </a:t>
            </a:r>
            <a:r>
              <a:rPr lang="en-GB" altLang="en-US" dirty="0"/>
              <a:t>is of more interest to study the internal validity, that </a:t>
            </a:r>
            <a:r>
              <a:rPr lang="en-GB" altLang="en-US" dirty="0" smtClean="0"/>
              <a:t>is, </a:t>
            </a:r>
            <a:r>
              <a:rPr lang="en-GB" altLang="en-US" dirty="0"/>
              <a:t>the performance on an underlying population (also labelled ‘reproducibility’), or external validity, that is the performance on a different population (also labelled ‘generalizability’ or ‘transportability</a:t>
            </a:r>
            <a:r>
              <a:rPr lang="en-GB" altLang="en-US" dirty="0" smtClean="0"/>
              <a:t>’) than it is to look at apparent validity.</a:t>
            </a:r>
            <a:r>
              <a:rPr lang="en-GB" altLang="en-US" baseline="0" dirty="0" smtClean="0"/>
              <a:t> </a:t>
            </a:r>
            <a:endParaRPr lang="en-GB" altLang="en-US" dirty="0"/>
          </a:p>
        </p:txBody>
      </p:sp>
    </p:spTree>
    <p:extLst>
      <p:ext uri="{BB962C8B-B14F-4D97-AF65-F5344CB8AC3E}">
        <p14:creationId xmlns:p14="http://schemas.microsoft.com/office/powerpoint/2010/main" val="175837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The apparent performance is an optimistic view of model</a:t>
            </a:r>
            <a:r>
              <a:rPr lang="en-GB" altLang="en-US" baseline="0" dirty="0" smtClean="0"/>
              <a:t> performance since </a:t>
            </a:r>
            <a:r>
              <a:rPr lang="en-GB" altLang="en-US" dirty="0" smtClean="0"/>
              <a:t>the same data are used for development and testing.</a:t>
            </a:r>
            <a:r>
              <a:rPr lang="en-GB" altLang="en-US" baseline="0" dirty="0" smtClean="0"/>
              <a:t> Sometimes this results in poor extrapolation/interpolation. </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271418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237322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2892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3/7/2016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3/7/2016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3/7/2016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3/7/2016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3/7/2016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nrcs.usda.gov/Internet/FSE_DOCUMENTS/nrcs142p2_050741.pdf" TargetMode="External"/><Relationship Id="rId4" Type="http://schemas.openxmlformats.org/officeDocument/2006/relationships/hyperlink" Target="http://research.cs.tamu.edu/prism/lectures/pr/pr_l13.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429" r="6274" b="4673"/>
          <a:stretch/>
        </p:blipFill>
        <p:spPr bwMode="auto">
          <a:xfrm>
            <a:off x="-10732" y="-37564"/>
            <a:ext cx="9144000" cy="6858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nvSpPr>
        <p:spPr>
          <a:xfrm>
            <a:off x="905814" y="2953018"/>
            <a:ext cx="7332372" cy="876836"/>
          </a:xfrm>
          <a:prstGeom prst="rect">
            <a:avLst/>
          </a:prstGeom>
          <a:solidFill>
            <a:schemeClr val="bg2">
              <a:lumMod val="50000"/>
              <a:alpha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Validation and Uncertainty</a:t>
            </a:r>
            <a:endParaRPr lang="en-US" sz="2400" dirty="0"/>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70" t="12383" r="2932" b="33102"/>
          <a:stretch/>
        </p:blipFill>
        <p:spPr bwMode="auto">
          <a:xfrm>
            <a:off x="1262132" y="1387929"/>
            <a:ext cx="6619735" cy="5086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3124200"/>
            <a:ext cx="6019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348832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600949" y="2438400"/>
            <a:ext cx="310053" cy="215802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911002" y="3048000"/>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11736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40939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214658"/>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3990916"/>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21171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44134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20962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2105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437183"/>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4367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1984062"/>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595854"/>
            <a:ext cx="1143000" cy="400110"/>
          </a:xfrm>
          <a:prstGeom prst="rect">
            <a:avLst/>
          </a:prstGeom>
          <a:noFill/>
        </p:spPr>
        <p:txBody>
          <a:bodyPr wrap="square" rtlCol="0">
            <a:spAutoFit/>
          </a:bodyPr>
          <a:lstStyle/>
          <a:p>
            <a:r>
              <a:rPr lang="en-US" sz="2000" dirty="0" smtClean="0"/>
              <a:t>Train</a:t>
            </a:r>
            <a:endParaRPr lang="en-US" sz="2000" dirty="0"/>
          </a:p>
        </p:txBody>
      </p:sp>
    </p:spTree>
    <p:extLst>
      <p:ext uri="{BB962C8B-B14F-4D97-AF65-F5344CB8AC3E}">
        <p14:creationId xmlns:p14="http://schemas.microsoft.com/office/powerpoint/2010/main" val="34977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Internal </a:t>
            </a:r>
            <a:r>
              <a:rPr lang="en-US" dirty="0" smtClean="0"/>
              <a:t>Validation – Assessing Error</a:t>
            </a:r>
            <a:endParaRPr lang="en-US" dirty="0"/>
          </a:p>
        </p:txBody>
      </p:sp>
      <p:sp>
        <p:nvSpPr>
          <p:cNvPr id="3" name="Content Placeholder 2"/>
          <p:cNvSpPr>
            <a:spLocks noGrp="1"/>
          </p:cNvSpPr>
          <p:nvPr>
            <p:ph idx="1"/>
          </p:nvPr>
        </p:nvSpPr>
        <p:spPr/>
        <p:txBody>
          <a:bodyPr/>
          <a:lstStyle/>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Coefficient of determination (R</a:t>
            </a:r>
            <a:r>
              <a:rPr lang="en-US" baseline="30000" dirty="0" smtClean="0"/>
              <a:t>2</a:t>
            </a:r>
            <a:r>
              <a:rPr lang="en-US" dirty="0" smtClean="0"/>
              <a:t>)</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Outline</a:t>
            </a:r>
            <a:endParaRPr lang="en-US" dirty="0"/>
          </a:p>
        </p:txBody>
      </p:sp>
      <p:sp>
        <p:nvSpPr>
          <p:cNvPr id="25" name="Content Placeholder 24"/>
          <p:cNvSpPr>
            <a:spLocks noGrp="1"/>
          </p:cNvSpPr>
          <p:nvPr>
            <p:ph idx="1"/>
          </p:nvPr>
        </p:nvSpPr>
        <p:spPr/>
        <p:txBody>
          <a:bodyPr/>
          <a:lstStyle/>
          <a:p>
            <a:r>
              <a:rPr lang="en-US" dirty="0" smtClean="0"/>
              <a:t>Error</a:t>
            </a:r>
          </a:p>
          <a:p>
            <a:r>
              <a:rPr lang="en-US" dirty="0" smtClean="0"/>
              <a:t>Accuracy and precision</a:t>
            </a:r>
          </a:p>
          <a:p>
            <a:r>
              <a:rPr lang="en-US" dirty="0" smtClean="0"/>
              <a:t>Uncertainty</a:t>
            </a:r>
          </a:p>
          <a:p>
            <a:r>
              <a:rPr lang="en-US" dirty="0" smtClean="0"/>
              <a:t>Validation</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normAutofit fontScale="90000"/>
          </a:bodyPr>
          <a:lstStyle/>
          <a:p>
            <a:r>
              <a:rPr lang="en-US" altLang="en-US" dirty="0" smtClean="0"/>
              <a:t>Internal Validation:</a:t>
            </a:r>
            <a:br>
              <a:rPr lang="en-US" altLang="en-US" dirty="0" smtClean="0"/>
            </a:br>
            <a:r>
              <a:rPr lang="en-US" altLang="en-US" dirty="0" smtClean="0"/>
              <a:t> Confusion Matrix</a:t>
            </a:r>
          </a:p>
        </p:txBody>
      </p:sp>
      <p:sp>
        <p:nvSpPr>
          <p:cNvPr id="40963" name="Rectangle 3"/>
          <p:cNvSpPr>
            <a:spLocks noGrp="1" noChangeArrowheads="1"/>
          </p:cNvSpPr>
          <p:nvPr>
            <p:ph idx="1"/>
          </p:nvPr>
        </p:nvSpPr>
        <p:spPr>
          <a:xfrm>
            <a:off x="457200" y="1600200"/>
            <a:ext cx="8229600" cy="5120640"/>
          </a:xfrm>
        </p:spPr>
        <p:txBody>
          <a:bodyPr>
            <a:noAutofit/>
          </a:bodyPr>
          <a:lstStyle/>
          <a:p>
            <a:r>
              <a:rPr lang="en-US" altLang="en-US" sz="2800" dirty="0" smtClean="0"/>
              <a:t>Overall Accuracy</a:t>
            </a:r>
          </a:p>
          <a:p>
            <a:pPr lvl="1"/>
            <a:r>
              <a:rPr lang="en-US" altLang="en-US" sz="2600" dirty="0" smtClean="0"/>
              <a:t>Number of correct observations divided by total number of observations</a:t>
            </a:r>
          </a:p>
          <a:p>
            <a:r>
              <a:rPr lang="en-US" altLang="en-US" sz="2800" dirty="0" smtClean="0"/>
              <a:t>User’s Accuracy</a:t>
            </a:r>
          </a:p>
          <a:p>
            <a:pPr lvl="1"/>
            <a:r>
              <a:rPr lang="en-US" altLang="en-US" sz="2600" dirty="0" smtClean="0"/>
              <a:t>Probability that a class on the map actually represents that category on the ground</a:t>
            </a:r>
          </a:p>
          <a:p>
            <a:r>
              <a:rPr lang="en-US" altLang="en-US" sz="2800" dirty="0" smtClean="0"/>
              <a:t>Producer’s Accuracy</a:t>
            </a:r>
          </a:p>
          <a:p>
            <a:pPr lvl="1"/>
            <a:r>
              <a:rPr lang="en-US" altLang="en-US" sz="2600"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Confusion Matrix</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3854406085"/>
              </p:ext>
            </p:extLst>
          </p:nvPr>
        </p:nvGraphicFramePr>
        <p:xfrm>
          <a:off x="406400" y="1135063"/>
          <a:ext cx="8345486" cy="5302250"/>
        </p:xfrm>
        <a:graphic>
          <a:graphicData uri="http://schemas.openxmlformats.org/drawingml/2006/table">
            <a:tbl>
              <a:tblPr/>
              <a:tblGrid>
                <a:gridCol w="859467"/>
                <a:gridCol w="1483178"/>
                <a:gridCol w="1040015"/>
                <a:gridCol w="1081795"/>
                <a:gridCol w="1122082"/>
                <a:gridCol w="1134019"/>
                <a:gridCol w="1624930"/>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65191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311463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Terrain derivatives from </a:t>
            </a:r>
            <a:r>
              <a:rPr lang="en-US" dirty="0"/>
              <a:t>National Elevation Dataset (~27.5-meter resolution</a:t>
            </a:r>
            <a:r>
              <a:rPr lang="en-US" dirty="0" smtClean="0"/>
              <a:t>)</a:t>
            </a:r>
          </a:p>
          <a:p>
            <a:pPr lvl="1"/>
            <a:r>
              <a:rPr lang="en-US" dirty="0" smtClean="0"/>
              <a:t>Landsat </a:t>
            </a:r>
            <a:r>
              <a:rPr lang="en-US" dirty="0" err="1"/>
              <a:t>Geocover</a:t>
            </a:r>
            <a:r>
              <a:rPr lang="en-US" dirty="0"/>
              <a:t> 2000 (14.5-meter resolution, resampled to 27.5-m)</a:t>
            </a:r>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pPr lvl="2"/>
            <a:r>
              <a:rPr lang="en-US" dirty="0" smtClean="0"/>
              <a:t>Confusion matrix</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pPr>
              <a:spcAft>
                <a:spcPts val="600"/>
              </a:spcAft>
            </a:pPr>
            <a:r>
              <a:rPr lang="en-US" sz="8000" dirty="0" smtClean="0">
                <a:effectLst/>
              </a:rPr>
              <a:t>Fortmann-Roe, S. 2012. Understanding the </a:t>
            </a:r>
            <a:r>
              <a:rPr lang="en-US" sz="8000" dirty="0">
                <a:effectLst/>
              </a:rPr>
              <a:t>bias-variance trade-off. </a:t>
            </a:r>
            <a:r>
              <a:rPr lang="en-US" sz="8000" dirty="0">
                <a:effectLst/>
                <a:hlinkClick r:id="rId3"/>
              </a:rPr>
              <a:t>http://</a:t>
            </a:r>
            <a:r>
              <a:rPr lang="en-US" sz="8000" dirty="0" smtClean="0">
                <a:effectLst/>
                <a:hlinkClick r:id="rId3"/>
              </a:rPr>
              <a:t>scott.fortmann-roe.com/docs/BiasVariance.html</a:t>
            </a:r>
            <a:r>
              <a:rPr lang="en-US" sz="8000" dirty="0" smtClean="0">
                <a:effectLst/>
              </a:rPr>
              <a:t> </a:t>
            </a:r>
            <a:endParaRPr lang="en-US" sz="8000" dirty="0">
              <a:effectLst/>
            </a:endParaRPr>
          </a:p>
          <a:p>
            <a:pPr>
              <a:spcAft>
                <a:spcPts val="600"/>
              </a:spcAft>
            </a:pPr>
            <a:r>
              <a:rPr lang="en-US" sz="8000" dirty="0" smtClean="0">
                <a:effectLst/>
              </a:rPr>
              <a:t>Gutierrez-Osuna, R. Cross-validation. Texas </a:t>
            </a:r>
            <a:r>
              <a:rPr lang="en-US" sz="8000" dirty="0">
                <a:effectLst/>
              </a:rPr>
              <a:t>A&amp;M University. </a:t>
            </a:r>
            <a:r>
              <a:rPr lang="en-US" sz="8000" dirty="0">
                <a:effectLst/>
                <a:hlinkClick r:id="rId4"/>
              </a:rPr>
              <a:t>http://</a:t>
            </a:r>
            <a:r>
              <a:rPr lang="en-US" sz="8000" dirty="0" smtClean="0">
                <a:effectLst/>
                <a:hlinkClick r:id="rId4"/>
              </a:rPr>
              <a:t>research.cs.tamu.edu/prism/lectures/pr/pr_l13.pdf</a:t>
            </a:r>
            <a:r>
              <a:rPr lang="en-US" sz="8000" dirty="0" smtClean="0">
                <a:effectLst/>
              </a:rPr>
              <a:t> </a:t>
            </a:r>
            <a:endParaRPr lang="en-US" sz="8000" dirty="0">
              <a:effectLst/>
            </a:endParaRPr>
          </a:p>
          <a:p>
            <a:pPr>
              <a:spcAft>
                <a:spcPts val="600"/>
              </a:spcAft>
            </a:pPr>
            <a:r>
              <a:rPr lang="en-US" sz="8000" dirty="0" err="1" smtClean="0">
                <a:effectLst/>
              </a:rPr>
              <a:t>Heuvelink</a:t>
            </a:r>
            <a:r>
              <a:rPr lang="en-US" sz="8000" dirty="0" smtClean="0">
                <a:effectLst/>
              </a:rPr>
              <a:t>, G. 2012. </a:t>
            </a:r>
            <a:r>
              <a:rPr lang="en-US" sz="8000" dirty="0" err="1" smtClean="0">
                <a:effectLst/>
              </a:rPr>
              <a:t>GlobalSoilMap</a:t>
            </a:r>
            <a:r>
              <a:rPr lang="en-US" sz="8000" dirty="0" smtClean="0">
                <a:effectLst/>
              </a:rPr>
              <a:t> and soil survey uncertainty workshop. Lincoln, NR</a:t>
            </a:r>
            <a:r>
              <a:rPr lang="en-US" sz="8000" dirty="0">
                <a:effectLst/>
              </a:rPr>
              <a:t>. </a:t>
            </a:r>
            <a:r>
              <a:rPr lang="en-US" sz="8000" dirty="0" smtClean="0">
                <a:effectLst/>
                <a:hlinkClick r:id="rId5"/>
              </a:rPr>
              <a:t>http</a:t>
            </a:r>
            <a:r>
              <a:rPr lang="en-US" sz="8000" dirty="0">
                <a:effectLst/>
                <a:hlinkClick r:id="rId5"/>
              </a:rPr>
              <a:t>://</a:t>
            </a:r>
            <a:r>
              <a:rPr lang="en-US" sz="8000" dirty="0" smtClean="0">
                <a:effectLst/>
                <a:hlinkClick r:id="rId5"/>
              </a:rPr>
              <a:t>www.nrcs.usda.gov/Internet/FSE_DOCUMENTS/nrcs142p2_050741.pdf</a:t>
            </a:r>
            <a:r>
              <a:rPr lang="en-US" sz="8000" dirty="0" smtClean="0">
                <a:effectLst/>
              </a:rPr>
              <a:t> </a:t>
            </a:r>
          </a:p>
          <a:p>
            <a:pPr>
              <a:spcAft>
                <a:spcPts val="600"/>
              </a:spcAft>
            </a:pPr>
            <a:r>
              <a:rPr lang="en-US" sz="8000" dirty="0" err="1" smtClean="0">
                <a:effectLst/>
              </a:rPr>
              <a:t>Nauman</a:t>
            </a:r>
            <a:r>
              <a:rPr lang="en-US" sz="8000" dirty="0">
                <a:effectLst/>
              </a:rPr>
              <a:t>, T.W., J.A. Thompson, S. J. Teets, T.A. Dilliplane, J.W. Bell, S.J. Connolly, H.J. Liebermann, K.M. Yoast. 2015. Ghosts of the forest: mapping </a:t>
            </a:r>
            <a:r>
              <a:rPr lang="en-US" sz="8000" dirty="0" err="1">
                <a:effectLst/>
              </a:rPr>
              <a:t>pedomemory</a:t>
            </a:r>
            <a:r>
              <a:rPr lang="en-US" sz="8000" dirty="0">
                <a:effectLst/>
              </a:rPr>
              <a:t> to guide forest restoration. </a:t>
            </a:r>
            <a:r>
              <a:rPr lang="en-US" sz="8000" dirty="0" err="1">
                <a:effectLst/>
              </a:rPr>
              <a:t>Geoderma</a:t>
            </a:r>
            <a:r>
              <a:rPr lang="en-US" sz="8000" dirty="0">
                <a:effectLst/>
              </a:rPr>
              <a:t>. 247-248, 51-64.</a:t>
            </a:r>
          </a:p>
          <a:p>
            <a:pPr>
              <a:spcAft>
                <a:spcPts val="600"/>
              </a:spcAft>
            </a:pPr>
            <a:r>
              <a:rPr lang="en-US" sz="8000" dirty="0" smtClean="0">
                <a:effectLst/>
              </a:rPr>
              <a:t>Robinson, N.J., K.K. </a:t>
            </a:r>
            <a:r>
              <a:rPr lang="en-US" sz="8000" dirty="0" err="1" smtClean="0">
                <a:effectLst/>
              </a:rPr>
              <a:t>Benke</a:t>
            </a:r>
            <a:r>
              <a:rPr lang="en-US" sz="8000" dirty="0" smtClean="0">
                <a:effectLst/>
              </a:rPr>
              <a:t>, and S. </a:t>
            </a:r>
            <a:r>
              <a:rPr lang="en-US" sz="8000" dirty="0" err="1" smtClean="0">
                <a:effectLst/>
              </a:rPr>
              <a:t>Norng</a:t>
            </a:r>
            <a:r>
              <a:rPr lang="en-US" sz="8000" dirty="0" smtClean="0">
                <a:effectLst/>
              </a:rPr>
              <a:t>. 2015. Identification </a:t>
            </a:r>
            <a:r>
              <a:rPr lang="en-US" sz="8000" dirty="0">
                <a:effectLst/>
              </a:rPr>
              <a:t>and interpretation of sources of </a:t>
            </a:r>
            <a:r>
              <a:rPr lang="en-US" sz="8000" dirty="0" smtClean="0">
                <a:effectLst/>
              </a:rPr>
              <a:t>uncertainty in </a:t>
            </a:r>
            <a:r>
              <a:rPr lang="en-US" sz="8000" dirty="0">
                <a:effectLst/>
              </a:rPr>
              <a:t>soils change in a global systems-based modelling </a:t>
            </a:r>
            <a:r>
              <a:rPr lang="en-US" sz="8000" dirty="0" smtClean="0">
                <a:effectLst/>
              </a:rPr>
              <a:t>process. Soil Research. 53:592-604. </a:t>
            </a:r>
          </a:p>
          <a:p>
            <a:pPr>
              <a:spcAft>
                <a:spcPts val="600"/>
              </a:spcAft>
            </a:pPr>
            <a:r>
              <a:rPr lang="en-US" sz="8000" dirty="0" smtClean="0">
                <a:effectLst/>
              </a:rPr>
              <a:t>Thompson, J.A., J.C. Bell, and C.A. Butler. 1997. </a:t>
            </a:r>
            <a:r>
              <a:rPr lang="en-US" sz="8000" dirty="0">
                <a:effectLst/>
              </a:rPr>
              <a:t>Quantitative </a:t>
            </a:r>
            <a:r>
              <a:rPr lang="en-US" sz="8000" dirty="0" smtClean="0">
                <a:effectLst/>
              </a:rPr>
              <a:t>soil-landscape modeling </a:t>
            </a:r>
            <a:r>
              <a:rPr lang="en-US" sz="8000" dirty="0">
                <a:effectLst/>
              </a:rPr>
              <a:t>for </a:t>
            </a:r>
            <a:r>
              <a:rPr lang="en-US" sz="8000" dirty="0" smtClean="0">
                <a:effectLst/>
              </a:rPr>
              <a:t>estimating </a:t>
            </a:r>
            <a:r>
              <a:rPr lang="en-US" sz="8000" dirty="0">
                <a:effectLst/>
              </a:rPr>
              <a:t>the </a:t>
            </a:r>
            <a:r>
              <a:rPr lang="en-US" sz="8000" dirty="0" smtClean="0">
                <a:effectLst/>
              </a:rPr>
              <a:t>areal extent </a:t>
            </a:r>
            <a:r>
              <a:rPr lang="en-US" sz="8000" dirty="0">
                <a:effectLst/>
              </a:rPr>
              <a:t>of </a:t>
            </a:r>
            <a:r>
              <a:rPr lang="en-US" sz="8000" dirty="0" smtClean="0">
                <a:effectLst/>
              </a:rPr>
              <a:t>hydromorphic soils. Soil Science Society of America Journal. 61(3): 971-980.</a:t>
            </a:r>
            <a:endParaRPr lang="en-US" sz="2400" dirty="0">
              <a:effectLst/>
            </a:endParaRPr>
          </a:p>
        </p:txBody>
      </p:sp>
    </p:spTree>
    <p:extLst>
      <p:ext uri="{BB962C8B-B14F-4D97-AF65-F5344CB8AC3E}">
        <p14:creationId xmlns:p14="http://schemas.microsoft.com/office/powerpoint/2010/main" val="356288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Interpretation errors</a:t>
            </a:r>
          </a:p>
          <a:p>
            <a:r>
              <a:rPr lang="nl-NL" dirty="0"/>
              <a:t>Measurement </a:t>
            </a:r>
            <a:r>
              <a:rPr lang="nl-NL" dirty="0" smtClean="0"/>
              <a:t>errors</a:t>
            </a:r>
          </a:p>
          <a:p>
            <a:pPr lvl="1"/>
            <a:r>
              <a:rPr lang="nl-NL" dirty="0" smtClean="0"/>
              <a:t>Field</a:t>
            </a:r>
          </a:p>
          <a:p>
            <a:pPr lvl="1"/>
            <a:r>
              <a:rPr lang="nl-NL" dirty="0" smtClean="0"/>
              <a:t>Laboratory</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Error</a:t>
            </a:r>
            <a:endParaRPr lang="en-GB" dirty="0"/>
          </a:p>
        </p:txBody>
      </p:sp>
      <p:sp>
        <p:nvSpPr>
          <p:cNvPr id="3" name="Content Placeholder 2"/>
          <p:cNvSpPr>
            <a:spLocks noGrp="1"/>
          </p:cNvSpPr>
          <p:nvPr>
            <p:ph idx="1"/>
          </p:nvPr>
        </p:nvSpPr>
        <p:spPr/>
        <p:txBody>
          <a:bodyPr/>
          <a:lstStyle/>
          <a:p>
            <a:pPr marL="0" indent="0">
              <a:buNone/>
            </a:pPr>
            <a:r>
              <a:rPr lang="nl-NL" dirty="0" smtClean="0"/>
              <a:t>Difference between reality and our </a:t>
            </a:r>
            <a:r>
              <a:rPr lang="nl-NL" dirty="0"/>
              <a:t>r</a:t>
            </a:r>
            <a:r>
              <a:rPr lang="nl-NL" dirty="0" smtClean="0"/>
              <a:t>epresentation of reality.</a:t>
            </a:r>
          </a:p>
          <a:p>
            <a:endParaRPr lang="nl-NL" dirty="0"/>
          </a:p>
          <a:p>
            <a:pPr marL="0" indent="0">
              <a:buNone/>
            </a:pPr>
            <a:r>
              <a:rPr lang="nl-NL" dirty="0"/>
              <a:t>Example</a:t>
            </a:r>
          </a:p>
          <a:p>
            <a:pPr lvl="1"/>
            <a:r>
              <a:rPr lang="nl-NL" dirty="0"/>
              <a:t>Map says soil organic C = 30 g/kg at some location</a:t>
            </a:r>
          </a:p>
          <a:p>
            <a:pPr lvl="1"/>
            <a:r>
              <a:rPr lang="nl-NL" dirty="0"/>
              <a:t>True value = 45 g/kg</a:t>
            </a:r>
          </a:p>
          <a:p>
            <a:pPr lvl="1"/>
            <a:r>
              <a:rPr lang="nl-NL" dirty="0"/>
              <a:t>Error = 45 – 30 = 15 g/kg</a:t>
            </a:r>
          </a:p>
          <a:p>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We usually do not know the error, but </a:t>
            </a:r>
            <a:r>
              <a:rPr lang="nl-NL" dirty="0"/>
              <a:t>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5562600" y="1754819"/>
            <a:ext cx="2207581" cy="2207581"/>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2288219" y="1754819"/>
            <a:ext cx="2207581" cy="2207581"/>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979851" y="289765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7123542" y="2989087"/>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947191" y="314366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7145313" y="286281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870990" y="300650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7097412" y="311754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5562600" y="4236720"/>
            <a:ext cx="2207581" cy="2207581"/>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2288219" y="4236720"/>
            <a:ext cx="2207581" cy="2207581"/>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3259528" y="262785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3466594" y="276458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3226868" y="287387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3424990" y="259301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3150667" y="273671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3377089" y="28477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3246884" y="50703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438980" y="52989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3022168" y="549022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667580" y="49637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3057605" y="494418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3364445" y="55733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7365457" y="49969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7308838" y="5595312"/>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846875" y="577247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685075" y="53904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999275" y="52685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7381940" y="60000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2792" y="1046032"/>
            <a:ext cx="1466941" cy="523220"/>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Accurate</a:t>
            </a:r>
            <a:endParaRPr lang="en-US" sz="2800" dirty="0">
              <a:effectLst>
                <a:outerShdw blurRad="38100" dist="38100" dir="2700000" algn="tl">
                  <a:srgbClr val="000000">
                    <a:alpha val="43137"/>
                  </a:srgbClr>
                </a:outerShdw>
              </a:effectLst>
            </a:endParaRPr>
          </a:p>
        </p:txBody>
      </p:sp>
      <p:sp>
        <p:nvSpPr>
          <p:cNvPr id="60" name="TextBox 59"/>
          <p:cNvSpPr txBox="1"/>
          <p:nvPr/>
        </p:nvSpPr>
        <p:spPr>
          <a:xfrm>
            <a:off x="5694864" y="906759"/>
            <a:ext cx="1837811" cy="800219"/>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Inaccurate</a:t>
            </a:r>
          </a:p>
          <a:p>
            <a:pPr algn="ctr"/>
            <a:r>
              <a:rPr lang="en-US" dirty="0" smtClean="0">
                <a:effectLst>
                  <a:outerShdw blurRad="38100" dist="38100" dir="2700000" algn="tl">
                    <a:srgbClr val="000000">
                      <a:alpha val="43137"/>
                    </a:srgbClr>
                  </a:outerShdw>
                </a:effectLst>
              </a:rPr>
              <a:t>(systematic error)</a:t>
            </a:r>
            <a:endParaRPr lang="en-US" dirty="0">
              <a:effectLst>
                <a:outerShdw blurRad="38100" dist="38100" dir="2700000" algn="tl">
                  <a:srgbClr val="000000">
                    <a:alpha val="43137"/>
                  </a:srgbClr>
                </a:outerShdw>
              </a:effectLst>
            </a:endParaRPr>
          </a:p>
        </p:txBody>
      </p:sp>
      <p:sp>
        <p:nvSpPr>
          <p:cNvPr id="61" name="TextBox 60"/>
          <p:cNvSpPr txBox="1"/>
          <p:nvPr/>
        </p:nvSpPr>
        <p:spPr>
          <a:xfrm>
            <a:off x="1646536" y="2281575"/>
            <a:ext cx="615553" cy="1129540"/>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Precise</a:t>
            </a:r>
            <a:endParaRPr lang="en-US" sz="2800" dirty="0">
              <a:effectLst>
                <a:outerShdw blurRad="38100" dist="38100" dir="2700000" algn="tl">
                  <a:srgbClr val="000000">
                    <a:alpha val="43137"/>
                  </a:srgbClr>
                </a:outerShdw>
              </a:effectLst>
            </a:endParaRPr>
          </a:p>
        </p:txBody>
      </p:sp>
      <p:sp>
        <p:nvSpPr>
          <p:cNvPr id="62" name="TextBox 61"/>
          <p:cNvSpPr txBox="1"/>
          <p:nvPr/>
        </p:nvSpPr>
        <p:spPr>
          <a:xfrm>
            <a:off x="1377647" y="4276052"/>
            <a:ext cx="892552" cy="2128916"/>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Imprecise</a:t>
            </a:r>
          </a:p>
          <a:p>
            <a:pPr algn="ctr"/>
            <a:r>
              <a:rPr lang="en-US" dirty="0" smtClean="0">
                <a:effectLst>
                  <a:outerShdw blurRad="38100" dist="38100" dir="2700000" algn="tl">
                    <a:srgbClr val="000000">
                      <a:alpha val="43137"/>
                    </a:srgbClr>
                  </a:outerShdw>
                </a:effectLst>
              </a:rPr>
              <a:t>(reproducibility error)</a:t>
            </a:r>
            <a:endParaRPr lang="en-US" dirty="0">
              <a:effectLst>
                <a:outerShdw blurRad="38100" dist="38100" dir="2700000" algn="tl">
                  <a:srgbClr val="000000">
                    <a:alpha val="43137"/>
                  </a:srgbClr>
                </a:outerShdw>
              </a:effectLst>
            </a:endParaRPr>
          </a:p>
        </p:txBody>
      </p:sp>
      <p:sp>
        <p:nvSpPr>
          <p:cNvPr id="64" name="TextBox 63"/>
          <p:cNvSpPr txBox="1"/>
          <p:nvPr/>
        </p:nvSpPr>
        <p:spPr>
          <a:xfrm>
            <a:off x="3920365" y="236507"/>
            <a:ext cx="1894558" cy="646331"/>
          </a:xfrm>
          <a:prstGeom prst="rect">
            <a:avLst/>
          </a:prstGeom>
          <a:noFill/>
        </p:spPr>
        <p:txBody>
          <a:bodyPr wrap="none" rtlCol="0">
            <a:spAutoFit/>
          </a:bodyPr>
          <a:lstStyle/>
          <a:p>
            <a:pPr algn="ctr"/>
            <a:r>
              <a:rPr lang="en-US" sz="3600" b="1" u="sng" dirty="0" smtClean="0">
                <a:effectLst>
                  <a:outerShdw blurRad="38100" dist="38100" dir="2700000" algn="tl">
                    <a:srgbClr val="000000">
                      <a:alpha val="43137"/>
                    </a:srgbClr>
                  </a:outerShdw>
                </a:effectLst>
              </a:rPr>
              <a:t>Accuracy</a:t>
            </a:r>
            <a:endParaRPr lang="en-US" sz="3600" b="1" u="sng" dirty="0">
              <a:effectLst>
                <a:outerShdw blurRad="38100" dist="38100" dir="2700000" algn="tl">
                  <a:srgbClr val="000000">
                    <a:alpha val="43137"/>
                  </a:srgbClr>
                </a:outerShdw>
              </a:effectLst>
            </a:endParaRPr>
          </a:p>
        </p:txBody>
      </p:sp>
      <p:sp>
        <p:nvSpPr>
          <p:cNvPr id="65" name="TextBox 64"/>
          <p:cNvSpPr txBox="1"/>
          <p:nvPr/>
        </p:nvSpPr>
        <p:spPr>
          <a:xfrm>
            <a:off x="510812" y="2719320"/>
            <a:ext cx="738664" cy="1831207"/>
          </a:xfrm>
          <a:prstGeom prst="rect">
            <a:avLst/>
          </a:prstGeom>
          <a:noFill/>
        </p:spPr>
        <p:txBody>
          <a:bodyPr vert="vert270" wrap="none" rtlCol="0">
            <a:spAutoFit/>
          </a:bodyPr>
          <a:lstStyle/>
          <a:p>
            <a:pPr algn="ctr"/>
            <a:r>
              <a:rPr lang="en-US" sz="3600" b="1" u="sng" dirty="0" smtClean="0">
                <a:effectLst>
                  <a:outerShdw blurRad="38100" dist="38100" dir="2700000" algn="tl">
                    <a:srgbClr val="000000">
                      <a:alpha val="43137"/>
                    </a:srgbClr>
                  </a:outerShdw>
                </a:effectLst>
              </a:rPr>
              <a:t>Precision</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1860531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idx="1"/>
          </p:nvPr>
        </p:nvSpPr>
        <p:spPr>
          <a:xfrm>
            <a:off x="457200" y="1219200"/>
            <a:ext cx="8229600" cy="5410200"/>
          </a:xfrm>
        </p:spPr>
        <p:txBody>
          <a:bodyPr>
            <a:normAutofit/>
          </a:bodyPr>
          <a:lstStyle/>
          <a:p>
            <a:pPr>
              <a:spcAft>
                <a:spcPts val="600"/>
              </a:spcAft>
            </a:pPr>
            <a:r>
              <a:rPr lang="en-US" sz="2600" dirty="0" smtClean="0"/>
              <a:t>Uncertainty arises when we are not sure about the ‘true’ state of the environment; it is an expression of confidence based on limited knowledge</a:t>
            </a:r>
          </a:p>
          <a:p>
            <a:pPr>
              <a:spcAft>
                <a:spcPts val="600"/>
              </a:spcAft>
            </a:pPr>
            <a:r>
              <a:rPr lang="en-US" sz="2600" dirty="0" smtClean="0"/>
              <a:t>Uncertainty is an </a:t>
            </a:r>
            <a:r>
              <a:rPr lang="en-US" sz="2600" b="1" dirty="0" smtClean="0">
                <a:solidFill>
                  <a:srgbClr val="FFCC00"/>
                </a:solidFill>
              </a:rPr>
              <a:t>acknowledgement of error</a:t>
            </a:r>
            <a:r>
              <a:rPr lang="en-US" sz="2600" dirty="0" smtClean="0"/>
              <a:t>: we are aware that our representation of reality may differ from reality and express this by being uncertain</a:t>
            </a:r>
          </a:p>
          <a:p>
            <a:pPr>
              <a:spcAft>
                <a:spcPts val="600"/>
              </a:spcAft>
            </a:pPr>
            <a:r>
              <a:rPr lang="en-US" sz="2600" dirty="0" smtClean="0"/>
              <a:t>Uncertainty is </a:t>
            </a:r>
            <a:r>
              <a:rPr lang="en-US" sz="2600" b="1" dirty="0" smtClean="0">
                <a:solidFill>
                  <a:srgbClr val="FFCC00"/>
                </a:solidFill>
              </a:rPr>
              <a:t>subjective</a:t>
            </a:r>
            <a:r>
              <a:rPr lang="en-US" sz="2600" dirty="0" smtClean="0"/>
              <a:t>; one person can be more uncertain than another</a:t>
            </a:r>
          </a:p>
          <a:p>
            <a:pPr>
              <a:spcAft>
                <a:spcPts val="600"/>
              </a:spcAft>
            </a:pPr>
            <a:r>
              <a:rPr lang="en-US" sz="2600" dirty="0" smtClean="0"/>
              <a:t>In the presence of uncertainty, </a:t>
            </a:r>
            <a:r>
              <a:rPr lang="en-US" sz="2600" b="1" dirty="0" smtClean="0">
                <a:solidFill>
                  <a:srgbClr val="FFCC00"/>
                </a:solidFill>
              </a:rPr>
              <a:t>we cannot identify a true ‘reality’</a:t>
            </a:r>
            <a:r>
              <a:rPr lang="en-US" sz="2600" dirty="0" smtClean="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2874</TotalTime>
  <Words>2208</Words>
  <Application>Microsoft Office PowerPoint</Application>
  <PresentationFormat>On-screen Show (4:3)</PresentationFormat>
  <Paragraphs>387</Paragraphs>
  <Slides>27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Fira Sans Light</vt:lpstr>
      <vt:lpstr>Symbol</vt:lpstr>
      <vt:lpstr>Office Theme</vt:lpstr>
      <vt:lpstr>PowerPoint Presentation</vt:lpstr>
      <vt:lpstr>Outline</vt:lpstr>
      <vt:lpstr>Common Sources of Error </vt:lpstr>
      <vt:lpstr>Error</vt:lpstr>
      <vt:lpstr>Error</vt:lpstr>
      <vt:lpstr>Accuracy and Precision</vt:lpstr>
      <vt:lpstr>PowerPoint Presentation</vt:lpstr>
      <vt:lpstr>Classic Trade-off</vt:lpstr>
      <vt:lpstr>Uncertainty</vt:lpstr>
      <vt:lpstr>Validation</vt:lpstr>
      <vt:lpstr>Apparent Validation</vt:lpstr>
      <vt:lpstr>Apparent Validation</vt:lpstr>
      <vt:lpstr>Internal Validation</vt:lpstr>
      <vt:lpstr>Internal Validation</vt:lpstr>
      <vt:lpstr>Internal Validation</vt:lpstr>
      <vt:lpstr>Internal Validation</vt:lpstr>
      <vt:lpstr>Internal Validation</vt:lpstr>
      <vt:lpstr>Internal Validation – Assessing Error</vt:lpstr>
      <vt:lpstr>Internal Validation</vt:lpstr>
      <vt:lpstr>Internal Validation:  Confusion Matrix</vt:lpstr>
      <vt:lpstr>Confusion Matrix</vt:lpstr>
      <vt:lpstr>PowerPoint Presentation</vt:lpstr>
      <vt:lpstr>PowerPoint Presentation</vt:lpstr>
      <vt:lpstr>Example</vt:lpstr>
      <vt:lpstr>Example</vt:lpstr>
      <vt:lpstr>Confusion Matrix</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Katey Yoast</cp:lastModifiedBy>
  <cp:revision>140</cp:revision>
  <dcterms:created xsi:type="dcterms:W3CDTF">2012-01-13T01:03:07Z</dcterms:created>
  <dcterms:modified xsi:type="dcterms:W3CDTF">2016-03-07T15:13:54Z</dcterms:modified>
</cp:coreProperties>
</file>